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95" r:id="rId4"/>
    <p:sldId id="296" r:id="rId5"/>
    <p:sldId id="301" r:id="rId6"/>
    <p:sldId id="302" r:id="rId7"/>
    <p:sldId id="298" r:id="rId8"/>
    <p:sldId id="299" r:id="rId9"/>
    <p:sldId id="289" r:id="rId10"/>
    <p:sldId id="272" r:id="rId11"/>
    <p:sldId id="267" r:id="rId12"/>
    <p:sldId id="268" r:id="rId13"/>
    <p:sldId id="269" r:id="rId14"/>
    <p:sldId id="270" r:id="rId15"/>
    <p:sldId id="271" r:id="rId16"/>
    <p:sldId id="286" r:id="rId17"/>
    <p:sldId id="287" r:id="rId18"/>
    <p:sldId id="288" r:id="rId19"/>
    <p:sldId id="290" r:id="rId20"/>
    <p:sldId id="283" r:id="rId21"/>
    <p:sldId id="291" r:id="rId22"/>
    <p:sldId id="280" r:id="rId23"/>
    <p:sldId id="281" r:id="rId24"/>
    <p:sldId id="262" r:id="rId25"/>
    <p:sldId id="292" r:id="rId26"/>
    <p:sldId id="258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00D"/>
    <a:srgbClr val="005DAA"/>
    <a:srgbClr val="446F16"/>
    <a:srgbClr val="666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14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A92DCC-1595-4987-9963-73D339C4A3AD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6928A7-08E3-4A36-BEEF-584B3305D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02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7A32AA-1D46-4481-A103-8ACB97955CE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486254-CC5B-4A1B-9260-56722328C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3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093789D-9037-4017-A3D8-5BD310E11981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33E56C5-0C43-4822-A722-21E16EE3E4D8}" type="slidenum">
              <a:rPr lang="en-US" sz="1200"/>
              <a:pPr algn="r" eaLnBrk="1" hangingPunct="1"/>
              <a:t>24</a:t>
            </a:fld>
            <a:endParaRPr 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4600" y="3200400"/>
            <a:ext cx="5334000" cy="1470025"/>
          </a:xfrm>
        </p:spPr>
        <p:txBody>
          <a:bodyPr/>
          <a:lstStyle>
            <a:lvl1pPr>
              <a:defRPr sz="4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Subtitle/Date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3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7BDC29-4255-4CE2-AA37-75A510EE3582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7D603F-ADD0-4C08-85DF-C8EE07F6F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6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7BDC29-4255-4CE2-AA37-75A510EE3582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7D603F-ADD0-4C08-85DF-C8EE07F6F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8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7BDC29-4255-4CE2-AA37-75A510EE3582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7D603F-ADD0-4C08-85DF-C8EE07F6F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7BDC29-4255-4CE2-AA37-75A510EE3582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7D603F-ADD0-4C08-85DF-C8EE07F6F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0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7BDC29-4255-4CE2-AA37-75A510EE3582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7D603F-ADD0-4C08-85DF-C8EE07F6F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5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7BDC29-4255-4CE2-AA37-75A510EE3582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7D603F-ADD0-4C08-85DF-C8EE07F6F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7BDC29-4255-4CE2-AA37-75A510EE3582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7D603F-ADD0-4C08-85DF-C8EE07F6F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7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7BDC29-4255-4CE2-AA37-75A510EE3582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7D603F-ADD0-4C08-85DF-C8EE07F6F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1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7BDC29-4255-4CE2-AA37-75A510EE3582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7D603F-ADD0-4C08-85DF-C8EE07F6F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7BDC29-4255-4CE2-AA37-75A510EE3582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7D603F-ADD0-4C08-85DF-C8EE07F6F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0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Campus Executives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February 6, 2013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Campus Solutions Launch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u="sng" dirty="0">
                <a:latin typeface="Arial" pitchFamily="34" charset="0"/>
                <a:cs typeface="Arial" pitchFamily="34" charset="0"/>
              </a:rPr>
              <a:t>Bio/Demo Duplicate Records Reconciliation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mportance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bio/demo clean-up and duplicate records reconciliation.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Resources should either be dedicated to this effort or additional resources should be allocated for this task.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We have limited time and the SR campus SMEs already have a significant workload - due to DVs (2 week turn around for each review cycle) - data validation and clean-up, and UAT.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All modules, including CS PRD schools and HCM, are adversely impacted by duplicate IDs in CF, as will W3 schools once in CF. </a:t>
            </a:r>
          </a:p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lvl="0" indent="0">
              <a:buNone/>
            </a:pPr>
            <a:r>
              <a:rPr lang="en-US" u="sng" dirty="0">
                <a:latin typeface="Arial" pitchFamily="34" charset="0"/>
                <a:cs typeface="Arial" pitchFamily="34" charset="0"/>
              </a:rPr>
              <a:t>Pre-and Co-Requisite configuration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W3 colleges are encouraged to continue configuring their pre-and co-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reqs</a:t>
            </a:r>
            <a:r>
              <a:rPr lang="en-US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CF PRD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dirty="0">
                <a:latin typeface="Arial" pitchFamily="34" charset="0"/>
                <a:cs typeface="Arial" pitchFamily="34" charset="0"/>
              </a:rPr>
              <a:t>the pre-and co-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reqs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need to be in </a:t>
            </a:r>
            <a:r>
              <a:rPr lang="en-US" dirty="0">
                <a:latin typeface="Arial" pitchFamily="34" charset="0"/>
                <a:cs typeface="Arial" pitchFamily="34" charset="0"/>
              </a:rPr>
              <a:t>place when W3 colleges begin creating Su/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Fa</a:t>
            </a:r>
            <a:r>
              <a:rPr lang="en-US" dirty="0">
                <a:latin typeface="Arial" pitchFamily="34" charset="0"/>
                <a:cs typeface="Arial" pitchFamily="34" charset="0"/>
              </a:rPr>
              <a:t> 2013 Schedule of Classes in CF PRD.</a:t>
            </a:r>
          </a:p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lvl="0" indent="0">
              <a:buNone/>
            </a:pPr>
            <a:r>
              <a:rPr lang="en-US" u="sng" dirty="0">
                <a:latin typeface="Arial" pitchFamily="34" charset="0"/>
                <a:cs typeface="Arial" pitchFamily="34" charset="0"/>
              </a:rPr>
              <a:t>Reminder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W3 </a:t>
            </a:r>
            <a:r>
              <a:rPr lang="en-US" dirty="0">
                <a:latin typeface="Arial" pitchFamily="34" charset="0"/>
                <a:cs typeface="Arial" pitchFamily="34" charset="0"/>
              </a:rPr>
              <a:t>Colleges should refrain from loading CAS/ASTA files into legacy systems for Summer or Fall 2013.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Admissions Tracks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Limited Admissions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Wave 3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Wave 4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Graduate Full Admissions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Lehman pilot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Other graduate institutions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Undergraduate Full Admissions</a:t>
            </a:r>
          </a:p>
        </p:txBody>
      </p:sp>
    </p:spTree>
    <p:extLst>
      <p:ext uri="{BB962C8B-B14F-4D97-AF65-F5344CB8AC3E}">
        <p14:creationId xmlns:p14="http://schemas.microsoft.com/office/powerpoint/2010/main" val="21813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Limited Admissions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5181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Wave 3 UAT underway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CAS/ASTA interfaces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Already in PROD, testing configuration for Wave 3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GRAD leverage of ASTA interface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HTR01 and BKL01 producing test files for UAT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Direct admits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Already in PROD, testing configuration for Wave 3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Quick admits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Already in PROD, testing configuration for Wave 3</a:t>
            </a:r>
          </a:p>
        </p:txBody>
      </p:sp>
    </p:spTree>
    <p:extLst>
      <p:ext uri="{BB962C8B-B14F-4D97-AF65-F5344CB8AC3E}">
        <p14:creationId xmlns:p14="http://schemas.microsoft.com/office/powerpoint/2010/main" val="318526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Graduate Full Admissions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Lehman pilot go-live for Spring 2014 semester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Four components working together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Hobsons</a:t>
            </a:r>
            <a:r>
              <a:rPr lang="en-US" dirty="0">
                <a:latin typeface="Arial" pitchFamily="34" charset="0"/>
                <a:cs typeface="Arial" pitchFamily="34" charset="0"/>
              </a:rPr>
              <a:t> Connect for recruiting/prospecting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CUNY On-Line Application (COLA)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Configurable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by: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3">
              <a:lnSpc>
                <a:spcPct val="9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Institution</a:t>
            </a:r>
          </a:p>
          <a:p>
            <a:pPr lvl="3">
              <a:lnSpc>
                <a:spcPct val="9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Career</a:t>
            </a:r>
          </a:p>
          <a:p>
            <a:pPr lvl="3">
              <a:lnSpc>
                <a:spcPct val="9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Program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Interface to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Hobsons</a:t>
            </a:r>
            <a:r>
              <a:rPr lang="en-US" dirty="0">
                <a:latin typeface="Arial" pitchFamily="34" charset="0"/>
                <a:cs typeface="Arial" pitchFamily="34" charset="0"/>
              </a:rPr>
              <a:t> Connect for communications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Ability to upload supporting materials</a:t>
            </a:r>
          </a:p>
        </p:txBody>
      </p:sp>
    </p:spTree>
    <p:extLst>
      <p:ext uri="{BB962C8B-B14F-4D97-AF65-F5344CB8AC3E}">
        <p14:creationId xmlns:p14="http://schemas.microsoft.com/office/powerpoint/2010/main" val="34111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Graduate Full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Admissions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Applicant gateway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Replicates Student Self-Service for:</a:t>
            </a:r>
          </a:p>
          <a:p>
            <a:pPr lvl="3"/>
            <a:r>
              <a:rPr lang="en-US" sz="2800" dirty="0">
                <a:latin typeface="Arial" pitchFamily="34" charset="0"/>
                <a:cs typeface="Arial" pitchFamily="34" charset="0"/>
              </a:rPr>
              <a:t>Checklists</a:t>
            </a:r>
          </a:p>
          <a:p>
            <a:pPr lvl="3"/>
            <a:r>
              <a:rPr lang="en-US" sz="2800" dirty="0">
                <a:latin typeface="Arial" pitchFamily="34" charset="0"/>
                <a:cs typeface="Arial" pitchFamily="34" charset="0"/>
              </a:rPr>
              <a:t>Payments</a:t>
            </a:r>
          </a:p>
          <a:p>
            <a:pPr lvl="3"/>
            <a:r>
              <a:rPr lang="en-US" sz="2800" dirty="0">
                <a:latin typeface="Arial" pitchFamily="34" charset="0"/>
                <a:cs typeface="Arial" pitchFamily="34" charset="0"/>
              </a:rPr>
              <a:t>Accept/Decline admissions offer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Delivered functionality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Admissions processing through matriculation and term activation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3C’s for management of checklists and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4306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Undergraduate Full Admissions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UAPC replacing ECM system and associated workflow including data input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OCS has added a resource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Meeting with UPAC regarding decision engine have begun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Project plan calls for go-live in March 2014 for Spring 2015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This may need to be reconsidered.</a:t>
            </a:r>
          </a:p>
        </p:txBody>
      </p:sp>
    </p:spTree>
    <p:extLst>
      <p:ext uri="{BB962C8B-B14F-4D97-AF65-F5344CB8AC3E}">
        <p14:creationId xmlns:p14="http://schemas.microsoft.com/office/powerpoint/2010/main" val="6619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C5 Requests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833602"/>
              </p:ext>
            </p:extLst>
          </p:nvPr>
        </p:nvGraphicFramePr>
        <p:xfrm>
          <a:off x="457200" y="914399"/>
          <a:ext cx="8229600" cy="5257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1465"/>
                <a:gridCol w="4388135"/>
              </a:tblGrid>
              <a:tr h="6977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Campus Solutions C5 Requests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3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Add Math Regents and correct English Regents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Complete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413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Enable </a:t>
                      </a:r>
                      <a:r>
                        <a:rPr lang="en-US" sz="12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Archibus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Data interface for all CS Pillars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Complete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413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Additional CS tables to I-805 and ADW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Complete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413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Outstanding CF Student Financials Balance report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Complete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413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Textbook Component Enhancement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Complete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413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Immunization Letters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Complete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413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CAS/ASTA suspense file handling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413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QBCC Placement </a:t>
                      </a:r>
                      <a:r>
                        <a:rPr lang="en-US" sz="12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Checkilst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/Recipient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Ready for </a:t>
                      </a:r>
                      <a:r>
                        <a:rPr lang="en-US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migration – under development by QBCC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413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Student Financials Aging Report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Request Update from Oracle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413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Hobsons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Prospect/Recruitment interface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95%-waiting for </a:t>
                      </a:r>
                      <a:r>
                        <a:rPr lang="en-US" sz="12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Hobsons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feedback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429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Hobsons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Enrollment Retain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0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C5 Requests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451447"/>
              </p:ext>
            </p:extLst>
          </p:nvPr>
        </p:nvGraphicFramePr>
        <p:xfrm>
          <a:off x="457200" y="990594"/>
          <a:ext cx="8229600" cy="5181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3765"/>
                <a:gridCol w="4385835"/>
              </a:tblGrid>
              <a:tr h="326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Quick Admit Search Match force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Complete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26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Self Service Evaluate My Transfer Credit Evaluation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26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Self Service Transfer Credit Granted Display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26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Replicate holds across Business Units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595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Enrollment Verification and Graduation Status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CRM ticket to execute everyday submitted. 50%-Testing execution-requires Student </a:t>
                      </a:r>
                      <a:r>
                        <a:rPr lang="en-US" sz="12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advisment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info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26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Pathways Workflow Approval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26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Pathways Extract to synchronize with legacy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100%-pending migration to production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26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CUNY Law Aces-2 to CUNYfirst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26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Pathways major entry courses requirement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26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ASTA Immunization code and logic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26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Pathways Course Catalog display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26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Pathways schedule of classes display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26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CUNYfirst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HCM/Student SUN1 LDAP synchronization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26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SR View Summary data with/wo SSN+DOB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Complete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39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FA View Only Data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5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C5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Requests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870740"/>
              </p:ext>
            </p:extLst>
          </p:nvPr>
        </p:nvGraphicFramePr>
        <p:xfrm>
          <a:off x="457200" y="990600"/>
          <a:ext cx="8229600" cy="5105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3765"/>
                <a:gridCol w="4385835"/>
              </a:tblGrid>
              <a:tr h="391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EDS interface for </a:t>
                      </a:r>
                      <a:r>
                        <a:rPr lang="en-US" sz="12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application+commitment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deposit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91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SAP Attempted Credits in lieu of Credits Earned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100%-pending migration to prod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91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Undergraduate F Grade Forgiveness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Phase 1 analysis Underway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91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Aleph Patron Load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91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CAS/ASTA change to load SCD1 student group as potential SEEK/CD students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91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Brooklyn College daily DGW DAP22 extract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Further Discussion Required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91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Grad Data Update from CAS/ASTA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Phase 1 Complete/Phase 2 analysis required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91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Pathways TCE accommodation for requirement designations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91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Pathways Opt-IN Requirements - Notification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91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R2T4 Query and Update Disburse Aid Override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Submitted to </a:t>
                      </a:r>
                      <a:r>
                        <a:rPr lang="en-US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Oracle 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for work/cost analysis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91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Third Party Customer Bills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391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Add subplans to ASTA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4066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Faculty Center Grade Roster Date Closing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3" marR="5913" marT="5913" marB="0" anchor="ctr"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8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Agenda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914400"/>
            <a:ext cx="8001000" cy="548640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Welcome – Brian Cohen and Ron Spalter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524000"/>
            <a:ext cx="6705600" cy="548640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Project Update – Suman Taneja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133600"/>
            <a:ext cx="5562600" cy="548640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March Releases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505200"/>
            <a:ext cx="4495800" cy="685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July Release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Senior College Procurement – Satish Mishra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0700" y="4267200"/>
            <a:ext cx="5562600" cy="548640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December Releases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2743200"/>
            <a:ext cx="4495800" cy="685800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Campus Solutions – Jim Anastasio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W3 Academic – W2 FA/WS – Graduate Admissions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4876800"/>
            <a:ext cx="6705600" cy="457200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Asset Management and Payroll – Satish Mishra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5410200"/>
            <a:ext cx="7981426" cy="864476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Best Practices &amp; Lessons to share from the Colleges</a:t>
            </a:r>
          </a:p>
        </p:txBody>
      </p:sp>
    </p:spTree>
    <p:extLst>
      <p:ext uri="{BB962C8B-B14F-4D97-AF65-F5344CB8AC3E}">
        <p14:creationId xmlns:p14="http://schemas.microsoft.com/office/powerpoint/2010/main" val="26675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Agenda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914400"/>
            <a:ext cx="8001000" cy="548640"/>
          </a:xfrm>
          <a:prstGeom prst="rect">
            <a:avLst/>
          </a:prstGeom>
          <a:solidFill>
            <a:srgbClr val="EE8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Welcome – Brian Cohen and Ron Spalter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524000"/>
            <a:ext cx="6705600" cy="548640"/>
          </a:xfrm>
          <a:prstGeom prst="rect">
            <a:avLst/>
          </a:prstGeom>
          <a:solidFill>
            <a:srgbClr val="446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Project Update – Suman Taneja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133600"/>
            <a:ext cx="5562600" cy="54864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March Releases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505200"/>
            <a:ext cx="4495800" cy="685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July Release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Senior College Procurement – Satish Mishra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0700" y="4267200"/>
            <a:ext cx="5562600" cy="548640"/>
          </a:xfrm>
          <a:prstGeom prst="rect">
            <a:avLst/>
          </a:prstGeom>
          <a:solidFill>
            <a:srgbClr val="EE8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December Releases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2743200"/>
            <a:ext cx="4495800" cy="685800"/>
          </a:xfrm>
          <a:prstGeom prst="rect">
            <a:avLst/>
          </a:prstGeom>
          <a:solidFill>
            <a:schemeClr val="accent1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Campus Solutions – Jim Anastasio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W3 Academic – W2 FA/WS – Graduate Admissions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4876800"/>
            <a:ext cx="6705600" cy="457200"/>
          </a:xfrm>
          <a:prstGeom prst="rect">
            <a:avLst/>
          </a:prstGeom>
          <a:solidFill>
            <a:srgbClr val="446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Asset Management and Payroll – Satish Mishra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5410200"/>
            <a:ext cx="7981426" cy="864476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Best Practices &amp; Lessons to share from the Colleges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76200"/>
            <a:ext cx="7696200" cy="56356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Procurement Update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Community Colleges</a:t>
            </a:r>
          </a:p>
          <a:p>
            <a:pPr lvl="2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 Production since June 2012</a:t>
            </a:r>
          </a:p>
          <a:p>
            <a:pPr lvl="3"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Integrated with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CUNYfirst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GL for the CITY Procurement Transactions</a:t>
            </a:r>
          </a:p>
          <a:p>
            <a:pPr lvl="3"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Student Refunds Checks being printed via Accounts Payables for QCC</a:t>
            </a:r>
          </a:p>
          <a:p>
            <a:pPr lvl="2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Resolution of items from the Business Managers meeting in Dec.2012</a:t>
            </a:r>
          </a:p>
          <a:p>
            <a:pP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Senior Colleges </a:t>
            </a:r>
          </a:p>
          <a:p>
            <a:pPr lvl="2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All Senior Colleges to Go-Live in June 2013</a:t>
            </a:r>
          </a:p>
          <a:p>
            <a:pPr lvl="2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Functional Designs Done (SFS Interfaces, Customizations)</a:t>
            </a:r>
          </a:p>
          <a:p>
            <a:pPr lvl="2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System configurations already developed</a:t>
            </a:r>
          </a:p>
          <a:p>
            <a:pPr lvl="2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CEMLI Development is in progress </a:t>
            </a:r>
          </a:p>
          <a:p>
            <a:pPr lvl="2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Initial System Integration Testing has started</a:t>
            </a:r>
          </a:p>
          <a:p>
            <a:pPr lvl="2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UAT Plan and Test Scripts are being developed</a:t>
            </a:r>
          </a:p>
          <a:p>
            <a:pPr lvl="2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UAT to begin mid-March, 2013</a:t>
            </a:r>
          </a:p>
          <a:p>
            <a:pPr lvl="2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Training to start in May, 2013</a:t>
            </a:r>
          </a:p>
          <a:p>
            <a:pPr lvl="2">
              <a:defRPr/>
            </a:pPr>
            <a:endParaRPr lang="en-US" sz="1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43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Agenda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914400"/>
            <a:ext cx="8001000" cy="548640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Welcome – Brian Cohen and Ron Spalter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524000"/>
            <a:ext cx="6705600" cy="548640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Project Update – Suman Taneja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133600"/>
            <a:ext cx="5562600" cy="548640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March Releases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505200"/>
            <a:ext cx="4495800" cy="685800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July Release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Senior College Procurement – Satish Mishra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0700" y="4267200"/>
            <a:ext cx="5562600" cy="548640"/>
          </a:xfrm>
          <a:prstGeom prst="rect">
            <a:avLst/>
          </a:prstGeom>
          <a:solidFill>
            <a:srgbClr val="EE8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December Releases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2743200"/>
            <a:ext cx="4495800" cy="685800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Campus Solutions – Jim Anastasio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W3 Academic – W2 FA/WS – Graduate Admissions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4876800"/>
            <a:ext cx="6705600" cy="457200"/>
          </a:xfrm>
          <a:prstGeom prst="rect">
            <a:avLst/>
          </a:prstGeom>
          <a:solidFill>
            <a:srgbClr val="446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Asset Management and Payroll – Satish Mishra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5410200"/>
            <a:ext cx="7981426" cy="864476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Best Practices &amp; Lessons to share from the Colleges</a:t>
            </a:r>
          </a:p>
        </p:txBody>
      </p:sp>
    </p:spTree>
    <p:extLst>
      <p:ext uri="{BB962C8B-B14F-4D97-AF65-F5344CB8AC3E}">
        <p14:creationId xmlns:p14="http://schemas.microsoft.com/office/powerpoint/2010/main" val="26675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Asset Management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983235"/>
              </p:ext>
            </p:extLst>
          </p:nvPr>
        </p:nvGraphicFramePr>
        <p:xfrm>
          <a:off x="381000" y="686698"/>
          <a:ext cx="8305800" cy="617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3915782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  <a:defRPr/>
                      </a:pPr>
                      <a:r>
                        <a:rPr lang="en-US" sz="1700" b="1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Legacy </a:t>
                      </a:r>
                      <a:r>
                        <a:rPr lang="en-US" sz="1700" b="1" u="sng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Insite</a:t>
                      </a:r>
                      <a:r>
                        <a:rPr lang="en-US" sz="1700" b="1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System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 stand alone system which tracks CUNY assets, artwork and sensitive equipment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Stakeholders are Colleges, RF, CUNY Construction Fund, DASNY and Pitt Bonds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Assets are loaded manually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Access is limited to Property Managers for Inventory only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Depreciation has to be calculated in an external system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Yearly inventory is done to confirm assets viability and possession by the individual units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Supports an asset  tagging system with scanners to re-inventory the assets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700" dirty="0"/>
                    </a:p>
                  </a:txBody>
                  <a:tcPr marL="90544" marR="90544" marT="45271" marB="45271">
                    <a:solidFill>
                      <a:srgbClr val="EE800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900" b="1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CUNYfirst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endParaRPr lang="en-US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Asset Management module is integrated with CUNYfirst Procurement  processes such as Purchasing, Accounts Payables and Receipts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Same Stakeholders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Tax-levy assets will be loaded automatically from AP/PO processes      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Access to assets view can be provided to various stakeholders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Depreciation is calculated and tracked by the module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Spreadsheet upload can be used to record assets that were not purchased through Procurement module such as NTL, DASNY and RF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system will be configured to support the yearly inventory and scanning of the asset tags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Indirect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cost recovery for Research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0544" marR="90544" marT="45271" marB="45271">
                    <a:solidFill>
                      <a:srgbClr val="005DA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5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Asset Management 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8709" y="8382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Project Status </a:t>
            </a:r>
          </a:p>
          <a:p>
            <a:pPr>
              <a:defRPr/>
            </a:pPr>
            <a:endParaRPr lang="en-US" sz="1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endParaRPr lang="en-US" sz="1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Current legacy functions have been identified for comparison with </a:t>
            </a:r>
            <a:r>
              <a:rPr lang="en-US" sz="1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CUNYfirst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Asset management module </a:t>
            </a: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Two CRP sessions have been conducted for various stakeholders with emphasis on integration with the Procurement module</a:t>
            </a: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Fit-Gap document FN.02 is being prepared by Oracle (Feb 1</a:t>
            </a:r>
            <a:r>
              <a:rPr lang="en-US" sz="1800" baseline="30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week)</a:t>
            </a: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Projected Go-Live in 4</a:t>
            </a:r>
            <a:r>
              <a:rPr lang="en-US" sz="1800" baseline="30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Quarter, 2013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76200"/>
            <a:ext cx="7696200" cy="56356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Payroll Update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" y="10668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Work Study Payroll</a:t>
            </a:r>
          </a:p>
          <a:p>
            <a:pPr lvl="2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 production since June 2012</a:t>
            </a:r>
          </a:p>
          <a:p>
            <a:pPr lvl="3"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QCC Work Study Payroll Checks being generated since October, 2012</a:t>
            </a:r>
          </a:p>
          <a:p>
            <a:pPr lvl="3"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Integrated with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CUNYfirst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General Ledger</a:t>
            </a:r>
          </a:p>
          <a:p>
            <a:pPr lvl="2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System Integration Testing in progress for Wave-2 colleges</a:t>
            </a:r>
          </a:p>
          <a:p>
            <a:pPr lvl="2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UAT scheduled for Wave-2 colleges in February, 2013</a:t>
            </a:r>
          </a:p>
          <a:p>
            <a:pP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Tax-Levy Payroll</a:t>
            </a:r>
          </a:p>
          <a:p>
            <a:pPr lvl="2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Targeted for December 2013 with Brooklyn College as a pilot</a:t>
            </a:r>
          </a:p>
          <a:p>
            <a:pPr lvl="2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Multi Phase deployment approach for Risk Mitigation</a:t>
            </a:r>
          </a:p>
          <a:p>
            <a:pPr lvl="2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Inbound and Outbound Interfaces for the STATE Payroll only</a:t>
            </a:r>
          </a:p>
          <a:p>
            <a:pPr lvl="2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Integration with GL and Budget processes</a:t>
            </a:r>
          </a:p>
        </p:txBody>
      </p:sp>
    </p:spTree>
    <p:extLst>
      <p:ext uri="{BB962C8B-B14F-4D97-AF65-F5344CB8AC3E}">
        <p14:creationId xmlns:p14="http://schemas.microsoft.com/office/powerpoint/2010/main" val="4244671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Agenda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914400"/>
            <a:ext cx="8001000" cy="548640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Welcome – Brian Cohen and Ron Spalter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524000"/>
            <a:ext cx="6705600" cy="548640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Project Update – Suman Taneja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133600"/>
            <a:ext cx="5562600" cy="548640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March Releases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505200"/>
            <a:ext cx="4495800" cy="685800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July Release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Senior College Procurement – Satish Mishra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0700" y="4267200"/>
            <a:ext cx="5562600" cy="548640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December Releases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2743200"/>
            <a:ext cx="4495800" cy="685800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Campus Solutions – Jim Anastasio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W3 Academic – W2 FA/WS – Graduate Admissions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4876800"/>
            <a:ext cx="6705600" cy="457200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Asset Management and Payroll – Satish Mishra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5410200"/>
            <a:ext cx="7981426" cy="864476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Best Practices &amp; Lessons to share from the Colleges</a:t>
            </a:r>
          </a:p>
        </p:txBody>
      </p:sp>
    </p:spTree>
    <p:extLst>
      <p:ext uri="{BB962C8B-B14F-4D97-AF65-F5344CB8AC3E}">
        <p14:creationId xmlns:p14="http://schemas.microsoft.com/office/powerpoint/2010/main" val="26675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>
          <a:xfrm>
            <a:off x="3060700" y="1028700"/>
            <a:ext cx="3022600" cy="405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What’s Complete/What’s Ahead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4178" t="16864" r="39687" b="8649"/>
          <a:stretch/>
        </p:blipFill>
        <p:spPr bwMode="auto">
          <a:xfrm>
            <a:off x="2705100" y="885823"/>
            <a:ext cx="3733800" cy="5438775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5181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= Design Activities to begin in June 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430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What’s Complete/What’s Ahead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2174" t="16917" r="11407" b="9278"/>
          <a:stretch/>
        </p:blipFill>
        <p:spPr bwMode="auto">
          <a:xfrm>
            <a:off x="1540668" y="788855"/>
            <a:ext cx="6062663" cy="5280290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6734" y="6069145"/>
            <a:ext cx="4250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= Design Activities to begin in June 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620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Potential and Realized Benefits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353782"/>
              </p:ext>
            </p:extLst>
          </p:nvPr>
        </p:nvGraphicFramePr>
        <p:xfrm>
          <a:off x="457200" y="914400"/>
          <a:ext cx="8229600" cy="4850765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743200"/>
                <a:gridCol w="5486400"/>
              </a:tblGrid>
              <a:tr h="4311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Benefit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Comments  /</a:t>
                      </a:r>
                      <a:r>
                        <a:rPr lang="en-US" sz="1400" i="1" dirty="0" smtClean="0"/>
                        <a:t>“What the Users are saying”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116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Working towards retiring aging,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unsupportable, difficult to modify systems</a:t>
                      </a:r>
                    </a:p>
                    <a:p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CUPS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personnel system was retired in 2009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TIF and SIMS targeted to retire in the next 18 months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A common Procurement system – opportunity to retire disparate shadow systems in the next 12 months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Insight asset management system targeted to retire in 12 months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43116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Foundation for data driven decision making</a:t>
                      </a: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i="1" dirty="0" smtClean="0">
                          <a:solidFill>
                            <a:schemeClr val="tx1"/>
                          </a:solidFill>
                        </a:rPr>
                        <a:t>“single point of access…that provides services</a:t>
                      </a:r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 and relevant information between all institutions”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“Students have more access and control of their information”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“one of the most important benefits of CUNYfirst is that all data is in real-time….” 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43116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Opportunity to assess and re-engineer business process</a:t>
                      </a: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i="1" dirty="0" smtClean="0">
                          <a:solidFill>
                            <a:schemeClr val="tx1"/>
                          </a:solidFill>
                        </a:rPr>
                        <a:t>“…it requires us to look at internal controls and ensure they are adequate and efficient…”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i="1" dirty="0" smtClean="0">
                          <a:solidFill>
                            <a:schemeClr val="tx1"/>
                          </a:solidFill>
                        </a:rPr>
                        <a:t>“…allows us to look at the business process to see if we are able to do it better”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  <a:tr h="43116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Improved security of data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compliant with FERPA and reducing risk of identity theft 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5D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i="1" dirty="0" smtClean="0">
                          <a:solidFill>
                            <a:schemeClr val="tx1"/>
                          </a:solidFill>
                        </a:rPr>
                        <a:t>“The EMPLID replaces Social</a:t>
                      </a:r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 Security Number – therefore protecting student sensitive information”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E800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103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CUNYfirst Community Survey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838200"/>
            <a:ext cx="8310138" cy="56015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2012 Key </a:t>
            </a:r>
            <a:r>
              <a:rPr lang="en-US" sz="2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Findings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Responses – 3,189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70% stated their Senior Leadership is committed to the Project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Communication is improving for the Project overall and at the College level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Greater likeability of system among frequent users (60% weekly vs. 49% quarterly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60% stated using CUNYfirst has helped them attain professional growth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82% feel learning new tools has added to their self-confidence</a:t>
            </a:r>
          </a:p>
          <a:p>
            <a:pPr>
              <a:lnSpc>
                <a:spcPct val="150000"/>
              </a:lnSpc>
            </a:pPr>
            <a:endParaRPr lang="en-US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Chairs and Deans remain highly critical of CUNYfirst, whether or not system is deployed at their College (16% drop from 2008)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Overall 14% drop in satisfaction with training from 2008.  However, users like on-the-job training (49%)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Users want to see more communication on the new system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4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83772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0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5" y="685800"/>
            <a:ext cx="7924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12975"/>
              </p:ext>
            </p:extLst>
          </p:nvPr>
        </p:nvGraphicFramePr>
        <p:xfrm>
          <a:off x="144018" y="1143000"/>
          <a:ext cx="3808412" cy="2621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08412"/>
              </a:tblGrid>
              <a:tr h="272102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>
                          <a:latin typeface="Arial" pitchFamily="34" charset="0"/>
                          <a:cs typeface="Arial" pitchFamily="34" charset="0"/>
                        </a:rPr>
                        <a:t>CUNYfirst</a:t>
                      </a:r>
                      <a:r>
                        <a:rPr lang="en-US" sz="1600" u="sng" baseline="0" dirty="0" smtClean="0">
                          <a:latin typeface="Arial" pitchFamily="34" charset="0"/>
                          <a:cs typeface="Arial" pitchFamily="34" charset="0"/>
                        </a:rPr>
                        <a:t> Team</a:t>
                      </a:r>
                      <a:endParaRPr lang="en-US" sz="1600" b="1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00D"/>
                    </a:solidFill>
                  </a:tcPr>
                </a:tc>
              </a:tr>
              <a:tr h="2166297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Data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conversion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Testing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Training material and simulated environment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Communication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templates for student, faculty and staff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User security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Guidelines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for infrastructure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Risk review and mitigation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565694"/>
              </p:ext>
            </p:extLst>
          </p:nvPr>
        </p:nvGraphicFramePr>
        <p:xfrm>
          <a:off x="4876801" y="1141737"/>
          <a:ext cx="3962399" cy="26492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2399"/>
              </a:tblGrid>
              <a:tr h="274574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Campus Teams</a:t>
                      </a:r>
                      <a:endParaRPr lang="en-US" sz="1600" b="1" u="sng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800D"/>
                    </a:solidFill>
                  </a:tcPr>
                </a:tc>
              </a:tr>
              <a:tr h="29133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Data validation and cleanup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9133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Testing participation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8284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Campus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training using simulated environment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29413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Student Orientation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Finalize security based on users functional role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Implement infrastructure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guidelines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Risk review and mitigation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26364" y="4056359"/>
            <a:ext cx="4191000" cy="2031325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Launch Decision Joint Meeting:	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EVC Dobrin, College President &amp; Key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Advisors</a:t>
            </a:r>
          </a:p>
          <a:p>
            <a:pPr algn="ctr"/>
            <a:endParaRPr lang="en-US" sz="1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="1" u="sng" dirty="0" smtClean="0">
                <a:latin typeface="Arial" pitchFamily="34" charset="0"/>
                <a:cs typeface="Arial" pitchFamily="34" charset="0"/>
              </a:rPr>
              <a:t>Readiness Factors: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Data Conversion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Testing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Training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Data Security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Resource Availability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Campus Commitment to Launch</a:t>
            </a:r>
          </a:p>
        </p:txBody>
      </p:sp>
      <p:sp>
        <p:nvSpPr>
          <p:cNvPr id="28" name="Left-Right Arrow 27"/>
          <p:cNvSpPr/>
          <p:nvPr/>
        </p:nvSpPr>
        <p:spPr>
          <a:xfrm>
            <a:off x="3962400" y="2527433"/>
            <a:ext cx="914400" cy="442317"/>
          </a:xfrm>
          <a:prstGeom prst="leftRightArrow">
            <a:avLst/>
          </a:prstGeom>
          <a:solidFill>
            <a:srgbClr val="1D3A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62" name="Curved Right Arrow 6161"/>
          <p:cNvSpPr/>
          <p:nvPr/>
        </p:nvSpPr>
        <p:spPr>
          <a:xfrm rot="-1980000">
            <a:off x="1110365" y="3748957"/>
            <a:ext cx="674871" cy="1199336"/>
          </a:xfrm>
          <a:prstGeom prst="curvedRightArrow">
            <a:avLst/>
          </a:prstGeom>
          <a:solidFill>
            <a:srgbClr val="1D3A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63" name="Curved Left Arrow 6162"/>
          <p:cNvSpPr/>
          <p:nvPr/>
        </p:nvSpPr>
        <p:spPr>
          <a:xfrm rot="1980000">
            <a:off x="6332107" y="3769801"/>
            <a:ext cx="594584" cy="1147198"/>
          </a:xfrm>
          <a:prstGeom prst="curvedLeftArrow">
            <a:avLst/>
          </a:prstGeom>
          <a:solidFill>
            <a:srgbClr val="1D3A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70" name="Striped Right Arrow 6169"/>
          <p:cNvSpPr/>
          <p:nvPr/>
        </p:nvSpPr>
        <p:spPr>
          <a:xfrm>
            <a:off x="5564189" y="5715000"/>
            <a:ext cx="1065211" cy="457200"/>
          </a:xfrm>
          <a:prstGeom prst="stripedRightArrow">
            <a:avLst/>
          </a:prstGeom>
          <a:solidFill>
            <a:srgbClr val="446F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71" name="Rectangle 6170"/>
          <p:cNvSpPr/>
          <p:nvPr/>
        </p:nvSpPr>
        <p:spPr>
          <a:xfrm>
            <a:off x="6629400" y="5617458"/>
            <a:ext cx="2053768" cy="630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LAUNCH!</a:t>
            </a:r>
            <a:endParaRPr lang="en-US" sz="3200" b="1" dirty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 Live Decision Process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Risk Assessment and Mitigation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38200" y="1066800"/>
            <a:ext cx="7620000" cy="5638800"/>
          </a:xfrm>
        </p:spPr>
        <p:txBody>
          <a:bodyPr/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Risks are identified by business process owners, CUNY campuses, and the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CUNYfirst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project team.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The impact of a risk and likelihood a risk will be realized is assessed and recorded in the risk assessment document.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Based on impact and likelihood of realization, a color is assigned for each risk by campus as follows:</a:t>
            </a: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Risk status and current disposition is reviewed and updated periodically by all involved stakeholders.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All risks must be formally accepted or mitigated prior to go-live.</a:t>
            </a:r>
          </a:p>
          <a:p>
            <a:pPr lvl="1"/>
            <a:endParaRPr lang="en-US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667000" y="3733800"/>
            <a:ext cx="1618775" cy="2922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High Risk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490476" y="3733800"/>
            <a:ext cx="1637598" cy="2901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Low Risk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0476" y="4023965"/>
            <a:ext cx="1637598" cy="2874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Mitigated Risk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667001" y="4026006"/>
            <a:ext cx="1618775" cy="2985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Medium Risk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9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Agenda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914400"/>
            <a:ext cx="8001000" cy="548640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Welcome – Brian Cohen and Ron Spalter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524000"/>
            <a:ext cx="6705600" cy="548640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Project Update – Suman Taneja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133600"/>
            <a:ext cx="5562600" cy="54864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March Releases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505200"/>
            <a:ext cx="4495800" cy="685800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July Release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Senior College Procurement – Satish Mishra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0700" y="4267200"/>
            <a:ext cx="5562600" cy="548640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December Releases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2743200"/>
            <a:ext cx="4495800" cy="685800"/>
          </a:xfrm>
          <a:prstGeom prst="rect">
            <a:avLst/>
          </a:prstGeom>
          <a:solidFill>
            <a:schemeClr val="accent1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Campus Solutions – Jim Anastasio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W3 Academic – W2 FA/WS – Graduate Admissions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4876800"/>
            <a:ext cx="6705600" cy="457200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Asset Management and Payroll – Satish Mishra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5410200"/>
            <a:ext cx="7981426" cy="864476"/>
          </a:xfrm>
          <a:prstGeom prst="rect">
            <a:avLst/>
          </a:prstGeom>
          <a:solidFill>
            <a:srgbClr val="005D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Best Practices &amp; Lessons to share from the Colleges</a:t>
            </a:r>
          </a:p>
        </p:txBody>
      </p:sp>
    </p:spTree>
    <p:extLst>
      <p:ext uri="{BB962C8B-B14F-4D97-AF65-F5344CB8AC3E}">
        <p14:creationId xmlns:p14="http://schemas.microsoft.com/office/powerpoint/2010/main" val="26675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NY">
      <a:dk1>
        <a:sysClr val="windowText" lastClr="000000"/>
      </a:dk1>
      <a:lt1>
        <a:sysClr val="window" lastClr="FFFFFF"/>
      </a:lt1>
      <a:dk2>
        <a:srgbClr val="005DAA"/>
      </a:dk2>
      <a:lt2>
        <a:srgbClr val="EEECE1"/>
      </a:lt2>
      <a:accent1>
        <a:srgbClr val="1D3A83"/>
      </a:accent1>
      <a:accent2>
        <a:srgbClr val="EE800D"/>
      </a:accent2>
      <a:accent3>
        <a:srgbClr val="446F16"/>
      </a:accent3>
      <a:accent4>
        <a:srgbClr val="666F74"/>
      </a:accent4>
      <a:accent5>
        <a:srgbClr val="005DAA"/>
      </a:accent5>
      <a:accent6>
        <a:srgbClr val="B1820C"/>
      </a:accent6>
      <a:hlink>
        <a:srgbClr val="12204D"/>
      </a:hlink>
      <a:folHlink>
        <a:srgbClr val="446F1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4272</TotalTime>
  <Words>1742</Words>
  <Application>Microsoft Office PowerPoint</Application>
  <PresentationFormat>On-screen Show (4:3)</PresentationFormat>
  <Paragraphs>350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Campus Executives February 6, 2013</vt:lpstr>
      <vt:lpstr>Agenda</vt:lpstr>
      <vt:lpstr>What’s Complete/What’s Ahead</vt:lpstr>
      <vt:lpstr>What’s Complete/What’s Ahead</vt:lpstr>
      <vt:lpstr>Potential and Realized Benefits</vt:lpstr>
      <vt:lpstr>CUNYfirst Community Survey</vt:lpstr>
      <vt:lpstr>Go Live Decision Process</vt:lpstr>
      <vt:lpstr>Risk Assessment and Mitigation</vt:lpstr>
      <vt:lpstr>Agenda</vt:lpstr>
      <vt:lpstr>Campus Solutions Launch</vt:lpstr>
      <vt:lpstr>Admissions Tracks</vt:lpstr>
      <vt:lpstr>Limited Admissions</vt:lpstr>
      <vt:lpstr>Graduate Full Admissions</vt:lpstr>
      <vt:lpstr>Graduate Full Admissions</vt:lpstr>
      <vt:lpstr>Undergraduate Full Admissions</vt:lpstr>
      <vt:lpstr>C5 Requests</vt:lpstr>
      <vt:lpstr>C5 Requests</vt:lpstr>
      <vt:lpstr>C5 Requests</vt:lpstr>
      <vt:lpstr>Agenda</vt:lpstr>
      <vt:lpstr>Procurement Update</vt:lpstr>
      <vt:lpstr>Agenda</vt:lpstr>
      <vt:lpstr>Asset Management</vt:lpstr>
      <vt:lpstr>Asset Management </vt:lpstr>
      <vt:lpstr>Payroll Update</vt:lpstr>
      <vt:lpstr>Agenda</vt:lpstr>
      <vt:lpstr>PowerPoint Presentation</vt:lpstr>
    </vt:vector>
  </TitlesOfParts>
  <Company>City University of New York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Ray</dc:creator>
  <cp:lastModifiedBy>John Ray</cp:lastModifiedBy>
  <cp:revision>41</cp:revision>
  <cp:lastPrinted>2013-02-05T17:53:10Z</cp:lastPrinted>
  <dcterms:created xsi:type="dcterms:W3CDTF">2013-01-16T20:41:55Z</dcterms:created>
  <dcterms:modified xsi:type="dcterms:W3CDTF">2013-02-06T17:58:00Z</dcterms:modified>
</cp:coreProperties>
</file>