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08" r:id="rId3"/>
  </p:sldMasterIdLst>
  <p:notesMasterIdLst>
    <p:notesMasterId r:id="rId20"/>
  </p:notesMasterIdLst>
  <p:handoutMasterIdLst>
    <p:handoutMasterId r:id="rId21"/>
  </p:handoutMasterIdLst>
  <p:sldIdLst>
    <p:sldId id="256" r:id="rId4"/>
    <p:sldId id="323" r:id="rId5"/>
    <p:sldId id="324" r:id="rId6"/>
    <p:sldId id="325" r:id="rId7"/>
    <p:sldId id="326" r:id="rId8"/>
    <p:sldId id="327" r:id="rId9"/>
    <p:sldId id="328" r:id="rId10"/>
    <p:sldId id="30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00" autoAdjust="0"/>
  </p:normalViewPr>
  <p:slideViewPr>
    <p:cSldViewPr snapToGrid="0" snapToObjects="1"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3180" y="-79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EDCE1-8C9B-714C-BAF4-8D40B280F916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E157-A5C9-9747-880B-8A26162C1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64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51F6-6701-9A4F-A305-BE20AE4E3A16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EB52A-DB78-5748-837F-2103F67583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97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B52A-DB78-5748-837F-2103F675830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9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Please</a:t>
            </a:r>
            <a:r>
              <a:rPr lang="en-US" baseline="0" dirty="0" smtClean="0"/>
              <a:t> mention that: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Expect a smooth transition to CUNYfirst – as we have already implemented CUNYfirst procurement and accounts payable module for community colleges.  The system has also been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CUNYfirst with additional system functionality such as the travel and expense card module, p-cards, contract supplier management and strategic sourcing – all of which will increase overall processing efficiencies.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B52A-DB78-5748-837F-2103F675830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5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Please</a:t>
            </a:r>
            <a:r>
              <a:rPr lang="en-US" baseline="0" dirty="0" smtClean="0"/>
              <a:t> mention that: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Expect a smooth transition to CUNYfirst – as we have already implemented CUNYfirst procurement and accounts payable module for community colleges.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B52A-DB78-5748-837F-2103F675830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5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B52A-DB78-5748-837F-2103F675830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5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B52A-DB78-5748-837F-2103F675830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5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B52A-DB78-5748-837F-2103F675830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54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B52A-DB78-5748-837F-2103F675830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5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97D019-E1BD-E744-8E9F-AA4C88F8DEF6}" type="datetime1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7888"/>
            <a:ext cx="1858786" cy="90098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5633-18F6-D740-901B-B22C91255FB3}" type="datetime1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AA174E-C33F-3D46-9655-B45E8CD898DD}" type="datetime1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nyfirst_powerpoint_Cover_pag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4600" y="3200400"/>
            <a:ext cx="5334000" cy="1470025"/>
          </a:xfrm>
        </p:spPr>
        <p:txBody>
          <a:bodyPr/>
          <a:lstStyle>
            <a:lvl1pPr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Subtitle/Date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71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7BDC29-4255-4CE2-AA37-75A510EE3582}" type="datetimeFigureOut">
              <a:rPr lang="en-US" smtClean="0">
                <a:solidFill>
                  <a:prstClr val="black"/>
                </a:solidFill>
              </a:rPr>
              <a:pPr defTabSz="914400"/>
              <a:t>9/8/2013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87D603F-ADD0-4C08-85DF-C8EE07F6F7B2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35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7BDC29-4255-4CE2-AA37-75A510EE3582}" type="datetimeFigureOut">
              <a:rPr lang="en-US" smtClean="0">
                <a:solidFill>
                  <a:prstClr val="black"/>
                </a:solidFill>
              </a:rPr>
              <a:pPr defTabSz="914400"/>
              <a:t>9/8/2013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87D603F-ADD0-4C08-85DF-C8EE07F6F7B2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37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7BDC29-4255-4CE2-AA37-75A510EE3582}" type="datetimeFigureOut">
              <a:rPr lang="en-US" smtClean="0">
                <a:solidFill>
                  <a:prstClr val="black"/>
                </a:solidFill>
              </a:rPr>
              <a:pPr defTabSz="914400"/>
              <a:t>9/8/2013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87D603F-ADD0-4C08-85DF-C8EE07F6F7B2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5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7BDC29-4255-4CE2-AA37-75A510EE3582}" type="datetimeFigureOut">
              <a:rPr lang="en-US" smtClean="0">
                <a:solidFill>
                  <a:prstClr val="black"/>
                </a:solidFill>
              </a:rPr>
              <a:pPr defTabSz="914400"/>
              <a:t>9/8/2013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87D603F-ADD0-4C08-85DF-C8EE07F6F7B2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23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7BDC29-4255-4CE2-AA37-75A510EE3582}" type="datetimeFigureOut">
              <a:rPr lang="en-US" smtClean="0">
                <a:solidFill>
                  <a:prstClr val="black"/>
                </a:solidFill>
              </a:rPr>
              <a:pPr defTabSz="914400"/>
              <a:t>9/8/2013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87D603F-ADD0-4C08-85DF-C8EE07F6F7B2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3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7BDC29-4255-4CE2-AA37-75A510EE3582}" type="datetimeFigureOut">
              <a:rPr lang="en-US" smtClean="0">
                <a:solidFill>
                  <a:prstClr val="black"/>
                </a:solidFill>
              </a:rPr>
              <a:pPr defTabSz="914400"/>
              <a:t>9/8/2013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87D603F-ADD0-4C08-85DF-C8EE07F6F7B2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45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7BDC29-4255-4CE2-AA37-75A510EE3582}" type="datetimeFigureOut">
              <a:rPr lang="en-US" smtClean="0">
                <a:solidFill>
                  <a:prstClr val="black"/>
                </a:solidFill>
              </a:rPr>
              <a:pPr defTabSz="914400"/>
              <a:t>9/8/2013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87D603F-ADD0-4C08-85DF-C8EE07F6F7B2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9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38213"/>
            <a:ext cx="8229600" cy="11116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D85F54-F4C4-8C47-814A-905C00418444}" type="datetime1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7BDC29-4255-4CE2-AA37-75A510EE3582}" type="datetimeFigureOut">
              <a:rPr lang="en-US" smtClean="0">
                <a:solidFill>
                  <a:prstClr val="black"/>
                </a:solidFill>
              </a:rPr>
              <a:pPr defTabSz="914400"/>
              <a:t>9/8/2013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87D603F-ADD0-4C08-85DF-C8EE07F6F7B2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16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7BDC29-4255-4CE2-AA37-75A510EE3582}" type="datetimeFigureOut">
              <a:rPr lang="en-US" smtClean="0">
                <a:solidFill>
                  <a:prstClr val="black"/>
                </a:solidFill>
              </a:rPr>
              <a:pPr defTabSz="914400"/>
              <a:t>9/8/2013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87D603F-ADD0-4C08-85DF-C8EE07F6F7B2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03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A7BDC29-4255-4CE2-AA37-75A510EE3582}" type="datetimeFigureOut">
              <a:rPr lang="en-US" smtClean="0">
                <a:solidFill>
                  <a:prstClr val="black"/>
                </a:solidFill>
              </a:rPr>
              <a:pPr defTabSz="914400"/>
              <a:t>9/8/2013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87D603F-ADD0-4C08-85DF-C8EE07F6F7B2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1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019-E1BD-E744-8E9F-AA4C88F8DEF6}" type="datetime1">
              <a:rPr lang="en-US" smtClean="0">
                <a:solidFill>
                  <a:srgbClr val="ACCBF9"/>
                </a:solidFill>
              </a:rPr>
              <a:pPr/>
              <a:t>9/8/2013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>
                <a:solidFill>
                  <a:srgbClr val="ACCBF9"/>
                </a:solidFill>
              </a:rPr>
              <a:t>City University of New York</a:t>
            </a:r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629DD1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629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C460318-C7F6-B34C-BA81-0AF8555585A5}" type="slidenum">
              <a:rPr lang="en-US" smtClean="0">
                <a:solidFill>
                  <a:srgbClr val="ACCBF9"/>
                </a:solidFill>
              </a:rPr>
              <a:pPr/>
              <a:t>‹#›</a:t>
            </a:fld>
            <a:endParaRPr lang="en-US" dirty="0">
              <a:solidFill>
                <a:srgbClr val="ACCBF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629DD1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629DD1"/>
              </a:solidFill>
            </a:endParaRPr>
          </a:p>
        </p:txBody>
      </p:sp>
      <p:pic>
        <p:nvPicPr>
          <p:cNvPr id="12" name="Picture 11" descr="cuny-logo.gif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5" y="290773"/>
            <a:ext cx="1365250" cy="90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247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38213"/>
            <a:ext cx="8229600" cy="11116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5F54-F4C4-8C47-814A-905C00418444}" type="datetime1">
              <a:rPr lang="en-US" smtClean="0">
                <a:solidFill>
                  <a:srgbClr val="242852"/>
                </a:solidFill>
              </a:rPr>
              <a:pPr/>
              <a:t>9/8/2013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City University of New York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6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54E-EE5D-4A4A-AFA7-52F82B71DDF4}" type="datetime1">
              <a:rPr lang="en-US" smtClean="0">
                <a:solidFill>
                  <a:srgbClr val="242852"/>
                </a:solidFill>
              </a:rPr>
              <a:pPr/>
              <a:t>9/8/2013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City University of New York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2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E473-5FE3-A341-A0BF-918978C3A935}" type="datetime1">
              <a:rPr lang="en-US" smtClean="0">
                <a:solidFill>
                  <a:srgbClr val="242852"/>
                </a:solidFill>
              </a:rPr>
              <a:pPr/>
              <a:t>9/8/2013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City University of New York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4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AE07-DBA1-5E4B-A9BE-65C3C36ACAE9}" type="datetime1">
              <a:rPr lang="en-US" smtClean="0">
                <a:solidFill>
                  <a:srgbClr val="242852"/>
                </a:solidFill>
              </a:rPr>
              <a:pPr/>
              <a:t>9/8/2013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City University of New York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87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F746-8537-E641-80B6-7DE5F452587A}" type="datetime1">
              <a:rPr lang="en-US" smtClean="0">
                <a:solidFill>
                  <a:srgbClr val="242852"/>
                </a:solidFill>
              </a:rPr>
              <a:pPr/>
              <a:t>9/8/2013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City University of New York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90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FDA4-9B47-5543-AB08-43DA47871EDB}" type="datetime1">
              <a:rPr lang="en-US" smtClean="0">
                <a:solidFill>
                  <a:srgbClr val="242852"/>
                </a:solidFill>
              </a:rPr>
              <a:pPr/>
              <a:t>9/8/2013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City University of New York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7854E-EE5D-4A4A-AFA7-52F82B71DDF4}" type="datetime1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9EE4-622B-364A-865D-E934C608DA25}" type="datetime1">
              <a:rPr lang="en-US" smtClean="0">
                <a:solidFill>
                  <a:srgbClr val="242852"/>
                </a:solidFill>
              </a:rPr>
              <a:pPr/>
              <a:t>9/8/2013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City University of New York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50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2D86-6F87-704D-973C-5B44CE3C5298}" type="datetime1">
              <a:rPr lang="en-US" smtClean="0">
                <a:solidFill>
                  <a:srgbClr val="242852"/>
                </a:solidFill>
              </a:rPr>
              <a:pPr/>
              <a:t>9/8/2013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City University of New York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35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5633-18F6-D740-901B-B22C91255FB3}" type="datetime1">
              <a:rPr lang="en-US" smtClean="0">
                <a:solidFill>
                  <a:srgbClr val="242852"/>
                </a:solidFill>
              </a:rPr>
              <a:pPr/>
              <a:t>9/8/2013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City University of New York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71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174E-C33F-3D46-9655-B45E8CD898DD}" type="datetime1">
              <a:rPr lang="en-US" smtClean="0">
                <a:solidFill>
                  <a:srgbClr val="242852"/>
                </a:solidFill>
              </a:rPr>
              <a:pPr/>
              <a:t>9/8/2013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City University of New York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01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BBE473-5FE3-A341-A0BF-918978C3A935}" type="datetime1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2AE07-DBA1-5E4B-A9BE-65C3C36ACAE9}" type="datetime1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9F746-8537-E641-80B6-7DE5F452587A}" type="datetime1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3FFDA4-9B47-5543-AB08-43DA47871EDB}" type="datetime1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C9EE4-622B-364A-865D-E934C608DA25}" type="datetime1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2D86-6F87-704D-973C-5B44CE3C5298}" type="datetime1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City University of New York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460318-C7F6-B34C-BA81-0AF8555585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A86A2CE-B4B1-0B48-8186-A49D75F02F9F}" type="datetime1">
              <a:rPr lang="en-US" smtClean="0">
                <a:solidFill>
                  <a:srgbClr val="242852"/>
                </a:solidFill>
              </a:rPr>
              <a:pPr/>
              <a:t>9/8/2013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242852"/>
                </a:solidFill>
              </a:rPr>
              <a:t>City University of New York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‹#›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8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8879"/>
            <a:ext cx="9144000" cy="271603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libri" pitchFamily="34" charset="0"/>
              </a:rPr>
              <a:t>Office of Budget and Finance</a:t>
            </a:r>
            <a:br>
              <a:rPr lang="en-US" sz="4400" dirty="0" smtClean="0">
                <a:latin typeface="Calibri" pitchFamily="34" charset="0"/>
              </a:rPr>
            </a:br>
            <a:r>
              <a:rPr lang="en-US" sz="4400" dirty="0" smtClean="0">
                <a:latin typeface="Calibri" pitchFamily="34" charset="0"/>
              </a:rPr>
              <a:t/>
            </a:r>
            <a:br>
              <a:rPr lang="en-US" sz="44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>CUNYfirst</a:t>
            </a:r>
            <a:r>
              <a:rPr lang="en-US" sz="4900" dirty="0" smtClean="0">
                <a:latin typeface="Calibri" pitchFamily="34" charset="0"/>
              </a:rPr>
              <a:t>	</a:t>
            </a:r>
            <a:endParaRPr lang="en-US" sz="49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895582" cy="365125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June 25, 2013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CUNYfirst Implementation Status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Implement Current Scope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4125" t="16462" r="40406" b="9973"/>
          <a:stretch/>
        </p:blipFill>
        <p:spPr bwMode="auto">
          <a:xfrm>
            <a:off x="3048000" y="685800"/>
            <a:ext cx="4343400" cy="60198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99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CUNYfirst Implementation Status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1539" t="18264" r="7439" b="8172"/>
          <a:stretch/>
        </p:blipFill>
        <p:spPr bwMode="auto">
          <a:xfrm>
            <a:off x="533400" y="838200"/>
            <a:ext cx="8077200" cy="5334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6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CUNYfirst – Sunsetting Legacy Systems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Sunset Legacy Systems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CUPS – 2008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TIFF (BMCC) - 2013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SIMS/eSIMS – 2014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Banner (GC) – 2014 / 2015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FIS/FAS – 2015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EPS – 2015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Insight – 2014</a:t>
            </a:r>
          </a:p>
          <a:p>
            <a:pPr marL="457200" lvl="1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5635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CUNYfirst – Enhancements Already Implemented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81600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Non-CUNY Originated Payment Interfaces from City/State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City University Construction Fund data from the City (2013)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Expanded budget planning targets</a:t>
            </a:r>
          </a:p>
          <a:p>
            <a:pPr lvl="2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City College Targets – Using expenditure types to match the City types</a:t>
            </a:r>
          </a:p>
          <a:p>
            <a:pPr lvl="2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Operating Unit added to Fund 11 targets (City/State)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MWBE Compliance Reports – using ESDC vendor certifications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TAM Security, FAQs and improved job applicant experience / job search functions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Search by Description added to all GL Chartfields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Work-study using Commitment Accounting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Sallie Mae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Checking of valid student account prior to issuing refunds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Mass Reappointment Manager Spreadsheet upload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TAM upload documents by Job Opening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TAM upload of multiple file types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Math Regents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Archibus data interface for all Campus Solutions pillars</a:t>
            </a:r>
          </a:p>
          <a:p>
            <a:pPr lvl="1"/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6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56356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CUNYfirst – Enhancements Already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Implemented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81600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Additional Campus Solutions fields to I-805 and ADW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Availability of Reporting instance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Outstanding CUNYfirst student financials balances report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Textbook component enhancement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Student Financials Ageing report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Enhancements related to pathways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Financial Aid view only data pages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SAP Attempted Credits in lieu of Earned Credits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Repeat policy modifications (Undergraduate F Grade forgiveness)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CAS/ASTA change to load SCD1 student group as potential SEEK/CD students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Center Grade Roster date closing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Import grade roster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Provisioning enhancements to enable faculty access to CUNYfirst prior to appointment and after termination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Provisioning enhancements for students to check financial aid prior to matriculating</a:t>
            </a:r>
          </a:p>
          <a:p>
            <a:pPr lvl="1"/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8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5635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CUNYfirst – A Vision for the Next 5 Years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Functional/Process Enhancements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Integrate with ECM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Upgrade / Enhance to latest Peoplesoft Versions and Current Technologies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Better Look and Feel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Mobility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Social Network Functionality and Integration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Ease of Use Enhancements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Reporting Enhancements / Business Intelligence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Standardization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Implement / refine models for Support and Training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Standard practices for training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Job Aids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Documented, Accepted and Communicated Policies, Procedures and Workflows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Disaster Recovery and Business Continuity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4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563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CUNYfirst – Problem Resolution and Enhancements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Problem Resolution – must log CRM Tickets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Level 1 – Campus Help Desk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Level 2 – Central Help Desk / Production Support Team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Level 3 – Subject Matter Experts (Implementation, Production Support Security, IMS Teams), Oracle Consulting, Oracle Development (GSC), Oracle Hosting or Business Process Owner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Requesting Enhancements – C5 Form Signed by the Campus Executive, Business Manager or Vice Chancellor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Effort estimated by CIS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C5 Enhancements prioritized by the Business Process Owner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Implemented after approval by the governance board</a:t>
            </a:r>
          </a:p>
        </p:txBody>
      </p:sp>
    </p:spTree>
    <p:extLst>
      <p:ext uri="{BB962C8B-B14F-4D97-AF65-F5344CB8AC3E}">
        <p14:creationId xmlns:p14="http://schemas.microsoft.com/office/powerpoint/2010/main" val="222263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57" y="248098"/>
            <a:ext cx="8229600" cy="1111664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" pitchFamily="34" charset="0"/>
              </a:rPr>
              <a:t>Procurement and A/P Module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791"/>
            <a:ext cx="8306554" cy="51776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Going LIVE on </a:t>
            </a:r>
            <a:r>
              <a:rPr lang="en-US" b="1" dirty="0" smtClean="0">
                <a:latin typeface="Calibri" pitchFamily="34" charset="0"/>
              </a:rPr>
              <a:t>June 27 </a:t>
            </a:r>
            <a:r>
              <a:rPr lang="en-US" dirty="0" smtClean="0">
                <a:latin typeface="Calibri" pitchFamily="34" charset="0"/>
              </a:rPr>
              <a:t>for ALL State funded activity </a:t>
            </a:r>
          </a:p>
          <a:p>
            <a:r>
              <a:rPr lang="en-US" dirty="0" smtClean="0">
                <a:latin typeface="Calibri" pitchFamily="34" charset="0"/>
              </a:rPr>
              <a:t>All transactions processed through the State and City’s systems will be processed through CUNY first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Tax levy - all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IFR - senior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ACE, LIP, Technology Fee, Non-Misc  - community</a:t>
            </a:r>
          </a:p>
          <a:p>
            <a:r>
              <a:rPr lang="en-US" dirty="0" smtClean="0">
                <a:latin typeface="Calibri" pitchFamily="34" charset="0"/>
              </a:rPr>
              <a:t>Interfaces to City and State’s systems will go from/to CUNYfirst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Training for A/P and procurement staff and end users (i.e., requesters and approvers) have commenced and are ongoing</a:t>
            </a:r>
          </a:p>
          <a:p>
            <a:endParaRPr lang="en-US" dirty="0" smtClean="0">
              <a:latin typeface="Calibri" pitchFamily="34" charset="0"/>
            </a:endParaRPr>
          </a:p>
          <a:p>
            <a:pPr lvl="1"/>
            <a:endParaRPr lang="en-US" b="1" dirty="0" smtClean="0">
              <a:latin typeface="Calibri" pitchFamily="34" charset="0"/>
            </a:endParaRPr>
          </a:p>
          <a:p>
            <a:pPr lvl="2"/>
            <a:endParaRPr lang="en-US" dirty="0" smtClean="0">
              <a:latin typeface="Calibri" pitchFamily="34" charset="0"/>
            </a:endParaRPr>
          </a:p>
          <a:p>
            <a:pPr lvl="2"/>
            <a:endParaRPr lang="en-US" dirty="0" smtClean="0">
              <a:latin typeface="Calibri" pitchFamily="34" charset="0"/>
            </a:endParaRP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June 25, 2013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3735" y="6356350"/>
            <a:ext cx="3630439" cy="365125"/>
          </a:xfrm>
        </p:spPr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Finance Officers Forum</a:t>
            </a:r>
          </a:p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2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791"/>
            <a:ext cx="8306554" cy="51776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Highlights of system: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Validation of budget availability at every step of procurement process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Segregation of duties will be enforced through role assignments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All orders require a requisition and a purchase order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System receipts are required  to complete all vouchers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The system will perform a matching process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Future functionality: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Travel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 expense card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module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P-cards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Contract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supplier management and strategic sourcing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  <a:p>
            <a:endParaRPr lang="en-US" dirty="0" smtClean="0">
              <a:latin typeface="Calibri" pitchFamily="34" charset="0"/>
            </a:endParaRPr>
          </a:p>
          <a:p>
            <a:pPr lvl="1"/>
            <a:endParaRPr lang="en-US" b="1" dirty="0" smtClean="0">
              <a:latin typeface="Calibri" pitchFamily="34" charset="0"/>
            </a:endParaRPr>
          </a:p>
          <a:p>
            <a:pPr lvl="2"/>
            <a:endParaRPr lang="en-US" dirty="0" smtClean="0">
              <a:latin typeface="Calibri" pitchFamily="34" charset="0"/>
            </a:endParaRPr>
          </a:p>
          <a:p>
            <a:pPr lvl="2"/>
            <a:endParaRPr lang="en-US" dirty="0" smtClean="0">
              <a:latin typeface="Calibri" pitchFamily="34" charset="0"/>
            </a:endParaRP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June 25, 2013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3735" y="6356350"/>
            <a:ext cx="3630439" cy="365125"/>
          </a:xfrm>
        </p:spPr>
        <p:txBody>
          <a:bodyPr/>
          <a:lstStyle/>
          <a:p>
            <a:r>
              <a:rPr lang="en-US" dirty="0">
                <a:solidFill>
                  <a:srgbClr val="242852"/>
                </a:solidFill>
              </a:rPr>
              <a:t>Finance Officers Forum</a:t>
            </a:r>
          </a:p>
          <a:p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3</a:t>
            </a:fld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4154" y="297757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Calibri" pitchFamily="34" charset="0"/>
              </a:rPr>
              <a:t>Procurement and A/P Module</a:t>
            </a:r>
            <a:endParaRPr lang="en-US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02" y="248098"/>
            <a:ext cx="8917663" cy="1111664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" pitchFamily="34" charset="0"/>
              </a:rPr>
              <a:t>Why CUNYfirst works for CUNY?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Out with the OLD and In with the NEW</a:t>
            </a:r>
          </a:p>
          <a:p>
            <a:pPr lvl="1"/>
            <a:r>
              <a:rPr lang="en-US" dirty="0" smtClean="0"/>
              <a:t>Elimination of our outdated Legacy Systems</a:t>
            </a:r>
          </a:p>
          <a:p>
            <a:pPr lvl="2"/>
            <a:r>
              <a:rPr lang="en-US" dirty="0" smtClean="0"/>
              <a:t>  NO MORE GREEN SCREENS!!!!</a:t>
            </a:r>
          </a:p>
          <a:p>
            <a:pPr lvl="1"/>
            <a:r>
              <a:rPr lang="en-US" dirty="0" smtClean="0"/>
              <a:t>Use of On-Line and Self Service Tools</a:t>
            </a:r>
          </a:p>
          <a:p>
            <a:r>
              <a:rPr lang="en-US" dirty="0" smtClean="0"/>
              <a:t>An Integrated System Supports the Integrated University </a:t>
            </a:r>
          </a:p>
          <a:p>
            <a:pPr lvl="1"/>
            <a:r>
              <a:rPr lang="en-US" dirty="0" smtClean="0"/>
              <a:t>Lots of data is available in one system </a:t>
            </a:r>
          </a:p>
          <a:p>
            <a:pPr lvl="1"/>
            <a:r>
              <a:rPr lang="en-US" dirty="0" smtClean="0"/>
              <a:t>Subledger ties to the general ledger</a:t>
            </a:r>
          </a:p>
          <a:p>
            <a:pPr lvl="2"/>
            <a:r>
              <a:rPr lang="en-US" dirty="0" smtClean="0"/>
              <a:t>Less data input and more data analysis</a:t>
            </a:r>
          </a:p>
          <a:p>
            <a:pPr lvl="3"/>
            <a:r>
              <a:rPr lang="en-US" dirty="0" smtClean="0"/>
              <a:t>No need to extract data from SIMS and input into CUNYfirst</a:t>
            </a:r>
          </a:p>
          <a:p>
            <a:pPr lvl="1"/>
            <a:r>
              <a:rPr lang="en-US" dirty="0" smtClean="0"/>
              <a:t>Standardization of data, processes and procedures</a:t>
            </a:r>
          </a:p>
          <a:p>
            <a:pPr lvl="2"/>
            <a:r>
              <a:rPr lang="en-US" dirty="0" smtClean="0"/>
              <a:t>One Chart of Accounts </a:t>
            </a:r>
          </a:p>
          <a:p>
            <a:pPr lvl="1"/>
            <a:r>
              <a:rPr lang="en-US" dirty="0" smtClean="0"/>
              <a:t>Ability to stop students from registering at one college if they owe money at another campus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June 25, 2013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5629" y="6356350"/>
            <a:ext cx="3458422" cy="365125"/>
          </a:xfrm>
        </p:spPr>
        <p:txBody>
          <a:bodyPr/>
          <a:lstStyle/>
          <a:p>
            <a:r>
              <a:rPr lang="en-US" dirty="0">
                <a:solidFill>
                  <a:srgbClr val="242852"/>
                </a:solidFill>
              </a:rPr>
              <a:t>Finance Officers </a:t>
            </a:r>
            <a:r>
              <a:rPr lang="en-US" dirty="0" smtClean="0">
                <a:solidFill>
                  <a:srgbClr val="242852"/>
                </a:solidFill>
              </a:rPr>
              <a:t>Forum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4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02" y="248098"/>
            <a:ext cx="8917663" cy="111166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itchFamily="34" charset="0"/>
              </a:rPr>
              <a:t>Why CUNYfirst works for CUNY?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can be retrieved with more ease and offers greater flexibility in reporting</a:t>
            </a:r>
          </a:p>
          <a:p>
            <a:r>
              <a:rPr lang="en-US" dirty="0" smtClean="0"/>
              <a:t>Support Accountability</a:t>
            </a:r>
          </a:p>
          <a:p>
            <a:pPr lvl="1"/>
            <a:r>
              <a:rPr lang="en-US" dirty="0" smtClean="0"/>
              <a:t>Automated approvals through workflow</a:t>
            </a:r>
          </a:p>
          <a:p>
            <a:r>
              <a:rPr lang="en-US" dirty="0" smtClean="0"/>
              <a:t>Simplification of legacy processes</a:t>
            </a:r>
          </a:p>
          <a:p>
            <a:pPr lvl="1"/>
            <a:r>
              <a:rPr lang="en-US" dirty="0" smtClean="0"/>
              <a:t>Students are better served for direct deposit election through self-service</a:t>
            </a:r>
          </a:p>
          <a:p>
            <a:pPr lvl="2"/>
            <a:r>
              <a:rPr lang="en-US" dirty="0" smtClean="0"/>
              <a:t>No more collection of paper direct deposit slips and inputting in system</a:t>
            </a:r>
          </a:p>
          <a:p>
            <a:pPr lvl="1"/>
            <a:r>
              <a:rPr lang="en-US" dirty="0" smtClean="0"/>
              <a:t>Colleges will no longer produce manual tuition &amp; fee refund checks</a:t>
            </a:r>
          </a:p>
          <a:p>
            <a:pPr lvl="1"/>
            <a:r>
              <a:rPr lang="en-US" dirty="0" smtClean="0"/>
              <a:t>A/P and Procurement staff can systematically copy from requisition</a:t>
            </a:r>
          </a:p>
          <a:p>
            <a:r>
              <a:rPr lang="en-US" dirty="0" smtClean="0"/>
              <a:t>Automated Alerts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June 25, 2013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5629" y="6356350"/>
            <a:ext cx="3458422" cy="365125"/>
          </a:xfrm>
        </p:spPr>
        <p:txBody>
          <a:bodyPr/>
          <a:lstStyle/>
          <a:p>
            <a:r>
              <a:rPr lang="en-US" dirty="0">
                <a:solidFill>
                  <a:srgbClr val="242852"/>
                </a:solidFill>
              </a:rPr>
              <a:t>Finance Officers </a:t>
            </a:r>
            <a:r>
              <a:rPr lang="en-US" dirty="0" smtClean="0">
                <a:solidFill>
                  <a:srgbClr val="242852"/>
                </a:solidFill>
              </a:rPr>
              <a:t>Forum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5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02" y="248098"/>
            <a:ext cx="8917663" cy="1111664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" pitchFamily="34" charset="0"/>
              </a:rPr>
              <a:t>Moving Forward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Complete Core Implementation</a:t>
            </a:r>
          </a:p>
          <a:p>
            <a:r>
              <a:rPr lang="en-US" dirty="0" smtClean="0"/>
              <a:t>Broaden Scope and Implement Enhancements</a:t>
            </a:r>
          </a:p>
          <a:p>
            <a:pPr lvl="1"/>
            <a:r>
              <a:rPr lang="en-US" dirty="0" smtClean="0"/>
              <a:t>Enhance functionality based on University priorities</a:t>
            </a:r>
          </a:p>
          <a:p>
            <a:r>
              <a:rPr lang="en-US" dirty="0" smtClean="0"/>
              <a:t>Standardize Workflows</a:t>
            </a:r>
          </a:p>
          <a:p>
            <a:pPr lvl="1"/>
            <a:r>
              <a:rPr lang="en-US" dirty="0" smtClean="0"/>
              <a:t>CUNYfirst has provided the framework, now we need to leverage it </a:t>
            </a:r>
          </a:p>
          <a:p>
            <a:r>
              <a:rPr lang="en-US" dirty="0" smtClean="0"/>
              <a:t>Implement an Integrated Content Management System</a:t>
            </a:r>
          </a:p>
          <a:p>
            <a:r>
              <a:rPr lang="en-US" dirty="0" smtClean="0"/>
              <a:t>Enhance Reporting</a:t>
            </a:r>
          </a:p>
          <a:p>
            <a:r>
              <a:rPr lang="en-US" dirty="0" smtClean="0"/>
              <a:t>Strengthen Roles and Internal Controls</a:t>
            </a:r>
          </a:p>
          <a:p>
            <a:r>
              <a:rPr lang="en-US" dirty="0" smtClean="0"/>
              <a:t>Enhance Support and Training to Colleges </a:t>
            </a:r>
          </a:p>
          <a:p>
            <a:r>
              <a:rPr lang="en-US" dirty="0" smtClean="0"/>
              <a:t>Develop Job Aids and Document Policies, Procedures and Workflows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June 25, 2013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5629" y="6356350"/>
            <a:ext cx="3458422" cy="365125"/>
          </a:xfrm>
        </p:spPr>
        <p:txBody>
          <a:bodyPr/>
          <a:lstStyle/>
          <a:p>
            <a:r>
              <a:rPr lang="en-US" dirty="0">
                <a:solidFill>
                  <a:srgbClr val="242852"/>
                </a:solidFill>
              </a:rPr>
              <a:t>Finance Officers </a:t>
            </a:r>
            <a:r>
              <a:rPr lang="en-US" dirty="0" smtClean="0">
                <a:solidFill>
                  <a:srgbClr val="242852"/>
                </a:solidFill>
              </a:rPr>
              <a:t>Forum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6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02" y="248098"/>
            <a:ext cx="8917663" cy="1111664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" pitchFamily="34" charset="0"/>
              </a:rPr>
              <a:t>Moving Forward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The Future of the Finance and Administrative Area:</a:t>
            </a:r>
          </a:p>
          <a:p>
            <a:pPr lvl="1"/>
            <a:r>
              <a:rPr lang="en-US" dirty="0" smtClean="0"/>
              <a:t>Economic, efficient and effective processes, workflows and procedures</a:t>
            </a:r>
          </a:p>
          <a:p>
            <a:pPr lvl="1"/>
            <a:r>
              <a:rPr lang="en-US" dirty="0" smtClean="0"/>
              <a:t>Results measured through: </a:t>
            </a:r>
          </a:p>
          <a:p>
            <a:pPr lvl="2"/>
            <a:r>
              <a:rPr lang="en-US" dirty="0" smtClean="0"/>
              <a:t>Performance Metrics</a:t>
            </a:r>
          </a:p>
          <a:p>
            <a:pPr lvl="2"/>
            <a:r>
              <a:rPr lang="en-US" dirty="0" smtClean="0"/>
              <a:t>Benchmarking and Setting Targets</a:t>
            </a:r>
          </a:p>
          <a:p>
            <a:pPr lvl="2"/>
            <a:r>
              <a:rPr lang="en-US" dirty="0" smtClean="0"/>
              <a:t>Performance Reporting</a:t>
            </a:r>
          </a:p>
          <a:p>
            <a:pPr lvl="1"/>
            <a:r>
              <a:rPr lang="en-US" dirty="0" smtClean="0"/>
              <a:t>Strategically use our financial and human resources:</a:t>
            </a:r>
          </a:p>
          <a:p>
            <a:pPr lvl="2"/>
            <a:r>
              <a:rPr lang="en-US" dirty="0" smtClean="0"/>
              <a:t>Robust Strategic Sourcing/Collaborative Purchasing program</a:t>
            </a:r>
          </a:p>
          <a:p>
            <a:pPr lvl="2"/>
            <a:r>
              <a:rPr lang="en-US" dirty="0" smtClean="0"/>
              <a:t>Shared Services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42852"/>
                </a:solidFill>
              </a:rPr>
              <a:t>June 25, 2013</a:t>
            </a:r>
            <a:endParaRPr lang="en-US" dirty="0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5629" y="6356350"/>
            <a:ext cx="3458422" cy="365125"/>
          </a:xfrm>
        </p:spPr>
        <p:txBody>
          <a:bodyPr/>
          <a:lstStyle/>
          <a:p>
            <a:r>
              <a:rPr lang="en-US" dirty="0">
                <a:solidFill>
                  <a:srgbClr val="242852"/>
                </a:solidFill>
              </a:rPr>
              <a:t>Finance Officers Forum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0318-C7F6-B34C-BA81-0AF8555585A5}" type="slidenum">
              <a:rPr lang="en-US" smtClean="0">
                <a:solidFill>
                  <a:srgbClr val="242852"/>
                </a:solidFill>
              </a:rPr>
              <a:pPr/>
              <a:t>7</a:t>
            </a:fld>
            <a:endParaRPr lang="en-US" dirty="0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200400"/>
            <a:ext cx="4495800" cy="2209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2013 CUNY Finance Officers Forum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June 25, 2013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17914" r="11913" b="8824"/>
          <a:stretch>
            <a:fillRect/>
          </a:stretch>
        </p:blipFill>
        <p:spPr bwMode="auto">
          <a:xfrm>
            <a:off x="914400" y="762000"/>
            <a:ext cx="7162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6248400"/>
            <a:ext cx="441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dirty="0">
                <a:solidFill>
                  <a:prstClr val="black"/>
                </a:solidFill>
              </a:rPr>
              <a:t>From Educause - ECAR</a:t>
            </a:r>
          </a:p>
        </p:txBody>
      </p:sp>
    </p:spTree>
    <p:extLst>
      <p:ext uri="{BB962C8B-B14F-4D97-AF65-F5344CB8AC3E}">
        <p14:creationId xmlns:p14="http://schemas.microsoft.com/office/powerpoint/2010/main" val="268528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NYfirst_ppt_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catu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1499</TotalTime>
  <Words>1020</Words>
  <Application>Microsoft Office PowerPoint</Application>
  <PresentationFormat>On-screen Show (4:3)</PresentationFormat>
  <Paragraphs>203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Bodoni MT Condensed</vt:lpstr>
      <vt:lpstr>Calibri</vt:lpstr>
      <vt:lpstr>Courier New</vt:lpstr>
      <vt:lpstr>Franklin Gothic Book</vt:lpstr>
      <vt:lpstr>Wingdings</vt:lpstr>
      <vt:lpstr>Decatur</vt:lpstr>
      <vt:lpstr>CUNYfirst_ppt_template_2013</vt:lpstr>
      <vt:lpstr>1_Decatur</vt:lpstr>
      <vt:lpstr>Office of Budget and Finance  CUNYfirst </vt:lpstr>
      <vt:lpstr>Procurement and A/P Module</vt:lpstr>
      <vt:lpstr>PowerPoint Presentation</vt:lpstr>
      <vt:lpstr>Why CUNYfirst works for CUNY?</vt:lpstr>
      <vt:lpstr>Why CUNYfirst works for CUNY?</vt:lpstr>
      <vt:lpstr>Moving Forward</vt:lpstr>
      <vt:lpstr>Moving Forward</vt:lpstr>
      <vt:lpstr>2013 CUNY Finance Officers Forum June 25, 2013</vt:lpstr>
      <vt:lpstr>PowerPoint Presentation</vt:lpstr>
      <vt:lpstr>CUNYfirst Implementation Status</vt:lpstr>
      <vt:lpstr>CUNYfirst Implementation Status</vt:lpstr>
      <vt:lpstr>CUNYfirst – Sunsetting Legacy Systems</vt:lpstr>
      <vt:lpstr>CUNYfirst – Enhancements Already Implemented</vt:lpstr>
      <vt:lpstr>CUNYfirst – Enhancements Already Implemented</vt:lpstr>
      <vt:lpstr>CUNYfirst – A Vision for the Next 5 Years</vt:lpstr>
      <vt:lpstr>CUNYfirst – Problem Resolution and Enhancements</vt:lpstr>
    </vt:vector>
  </TitlesOfParts>
  <Company>Rosa Arts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raphael rosa raphael</dc:creator>
  <cp:lastModifiedBy>Praveen Panchal</cp:lastModifiedBy>
  <cp:revision>112</cp:revision>
  <dcterms:created xsi:type="dcterms:W3CDTF">2012-06-08T11:54:34Z</dcterms:created>
  <dcterms:modified xsi:type="dcterms:W3CDTF">2013-09-09T00:48:35Z</dcterms:modified>
</cp:coreProperties>
</file>